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sldIdLst>
    <p:sldId id="257" r:id="rId5"/>
  </p:sldIdLst>
  <p:sldSz cx="43891200" cy="32918400"/>
  <p:notesSz cx="7010400" cy="9296400"/>
  <p:defaultTextStyle>
    <a:defPPr>
      <a:defRPr lang="en-US"/>
    </a:defPPr>
    <a:lvl1pPr marL="0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81012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62024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43037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24049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405061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86073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67086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48098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2B3B5"/>
    <a:srgbClr val="D57500"/>
    <a:srgbClr val="7072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5042" autoAdjust="0"/>
  </p:normalViewPr>
  <p:slideViewPr>
    <p:cSldViewPr snapToGrid="0" snapToObjects="1" showGuides="1">
      <p:cViewPr>
        <p:scale>
          <a:sx n="20" d="100"/>
          <a:sy n="20" d="100"/>
        </p:scale>
        <p:origin x="1061" y="-389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jpg>
</file>

<file path=ppt/media/image5.png>
</file>

<file path=ppt/media/image6.gif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01BB5AC-C23F-9D49-A944-000D0A4D82BB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9711B02-2F2D-3A48-9F21-BD1924D22E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88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1100" y="696913"/>
            <a:ext cx="46482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Print t</a:t>
            </a:r>
            <a:r>
              <a:rPr lang="en-US" baseline="0" dirty="0"/>
              <a:t>his p</a:t>
            </a:r>
            <a:r>
              <a:rPr lang="en-US" dirty="0"/>
              <a:t>oster file </a:t>
            </a:r>
            <a:r>
              <a:rPr lang="en-US" b="1" dirty="0"/>
              <a:t>at 100% SCALE </a:t>
            </a:r>
            <a:r>
              <a:rPr lang="en-US" dirty="0"/>
              <a:t>to result in a physical print measuring 48” wide x 36” tall.</a:t>
            </a:r>
            <a:r>
              <a:rPr lang="en-US" baseline="0" dirty="0"/>
              <a:t> All type size notations shown above are based on the final printed size of the poster.</a:t>
            </a:r>
          </a:p>
          <a:p>
            <a:r>
              <a:rPr lang="en-US" baseline="0" dirty="0"/>
              <a:t>• Contact Digital Duplicating (375-2969, http://</a:t>
            </a:r>
            <a:r>
              <a:rPr lang="en-US" baseline="0" dirty="0" err="1"/>
              <a:t>digitalduplicating.pnl.gov</a:t>
            </a:r>
            <a:r>
              <a:rPr lang="en-US" baseline="0" dirty="0"/>
              <a:t>) to order poster printing and finishing services for your completed poster design.</a:t>
            </a:r>
          </a:p>
          <a:p>
            <a:r>
              <a:rPr lang="en-US" baseline="0" dirty="0"/>
              <a:t>• Remember to have your poster cleared for public display/distribution through the Information Release system (http://</a:t>
            </a:r>
            <a:r>
              <a:rPr lang="en-US" baseline="0" dirty="0" err="1"/>
              <a:t>informationrelease.pnl.gov</a:t>
            </a:r>
            <a:r>
              <a:rPr lang="en-US" baseline="0" dirty="0"/>
              <a:t>).</a:t>
            </a:r>
          </a:p>
          <a:p>
            <a:r>
              <a:rPr lang="en-US" baseline="0" dirty="0"/>
              <a:t>• Sidebar “About PNNL” box is considered optional, and can be removed if space is needed for technical content.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11B02-2F2D-3A48-9F21-BD1924D22E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90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x36 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3891200" cy="32918400"/>
          </a:xfrm>
          <a:prstGeom prst="rect">
            <a:avLst/>
          </a:prstGeom>
          <a:noFill/>
          <a:ln w="6350">
            <a:solidFill>
              <a:schemeClr val="accent2"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0DD35BF9-060F-AF47-8901-5E82C96D2D36}"/>
              </a:ext>
            </a:extLst>
          </p:cNvPr>
          <p:cNvGrpSpPr/>
          <p:nvPr userDrawn="1"/>
        </p:nvGrpSpPr>
        <p:grpSpPr>
          <a:xfrm>
            <a:off x="0" y="0"/>
            <a:ext cx="43891200" cy="32918400"/>
            <a:chOff x="0" y="0"/>
            <a:chExt cx="43891200" cy="32918400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43891200" cy="32918400"/>
              <a:chOff x="0" y="0"/>
              <a:chExt cx="43891200" cy="32918400"/>
            </a:xfrm>
          </p:grpSpPr>
          <p:pic>
            <p:nvPicPr>
              <p:cNvPr id="4" name="Picture 3" descr="PNNL_Poster_Header_48x36.jpg"/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3891200" cy="5498592"/>
              </a:xfrm>
              <a:prstGeom prst="rect">
                <a:avLst/>
              </a:prstGeom>
            </p:spPr>
          </p:pic>
          <p:pic>
            <p:nvPicPr>
              <p:cNvPr id="5" name="Picture 4" descr="PNNL_Poster_Stripe_48x36.jpg"/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287952" y="0"/>
                <a:ext cx="1603248" cy="32918400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48DCDD98-91A5-6B4D-A2EF-7234EA72C11A}"/>
                </a:ext>
              </a:extLst>
            </p:cNvPr>
            <p:cNvGrpSpPr/>
            <p:nvPr userDrawn="1"/>
          </p:nvGrpSpPr>
          <p:grpSpPr>
            <a:xfrm>
              <a:off x="1371600" y="630936"/>
              <a:ext cx="42519600" cy="31471015"/>
              <a:chOff x="1371600" y="630936"/>
              <a:chExt cx="42519600" cy="314710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xmlns="" id="{4B744E3B-DBDD-AC4F-8AF7-68D63C5D6F53}"/>
                  </a:ext>
                </a:extLst>
              </p:cNvPr>
              <p:cNvGrpSpPr/>
              <p:nvPr userDrawn="1"/>
            </p:nvGrpSpPr>
            <p:grpSpPr>
              <a:xfrm>
                <a:off x="1371600" y="30175200"/>
                <a:ext cx="42519600" cy="1926751"/>
                <a:chOff x="1371600" y="30175200"/>
                <a:chExt cx="42519600" cy="1926751"/>
              </a:xfrm>
            </p:grpSpPr>
            <p:cxnSp>
              <p:nvCxnSpPr>
                <p:cNvPr id="14" name="Straight Connector 13"/>
                <p:cNvCxnSpPr/>
                <p:nvPr userDrawn="1"/>
              </p:nvCxnSpPr>
              <p:spPr>
                <a:xfrm>
                  <a:off x="1371600" y="30175200"/>
                  <a:ext cx="42519600" cy="0"/>
                </a:xfrm>
                <a:prstGeom prst="line">
                  <a:avLst/>
                </a:prstGeom>
                <a:ln w="127000">
                  <a:gradFill flip="none" rotWithShape="1">
                    <a:gsLst>
                      <a:gs pos="0">
                        <a:srgbClr val="707276"/>
                      </a:gs>
                      <a:gs pos="100000">
                        <a:srgbClr val="B2B3B5"/>
                      </a:gs>
                    </a:gsLst>
                    <a:lin ang="10800000" scaled="0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xmlns="" id="{7899D12C-E729-B74C-891D-146C2C73EABE}"/>
                    </a:ext>
                  </a:extLst>
                </p:cNvPr>
                <p:cNvGrpSpPr/>
                <p:nvPr userDrawn="1"/>
              </p:nvGrpSpPr>
              <p:grpSpPr>
                <a:xfrm>
                  <a:off x="1371600" y="31091505"/>
                  <a:ext cx="39785042" cy="1010446"/>
                  <a:chOff x="1371600" y="31091505"/>
                  <a:chExt cx="39785042" cy="1010446"/>
                </a:xfrm>
              </p:grpSpPr>
              <p:pic>
                <p:nvPicPr>
                  <p:cNvPr id="3" name="Picture 2"/>
                  <p:cNvPicPr>
                    <a:picLocks noChangeAspect="1"/>
                  </p:cNvPicPr>
                  <p:nvPr userDrawn="1"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371600" y="31091505"/>
                    <a:ext cx="2946400" cy="812800"/>
                  </a:xfrm>
                  <a:prstGeom prst="rect">
                    <a:avLst/>
                  </a:prstGeom>
                </p:spPr>
              </p:pic>
              <p:pic>
                <p:nvPicPr>
                  <p:cNvPr id="9" name="Picture 8"/>
                  <p:cNvPicPr>
                    <a:picLocks noChangeAspect="1"/>
                  </p:cNvPicPr>
                  <p:nvPr userDrawn="1"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35267906" y="31266130"/>
                    <a:ext cx="5888736" cy="835821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xmlns="" id="{D50BD70A-5BA6-D749-AAE7-D33B162F579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7"/>
              <a:stretch>
                <a:fillRect/>
              </a:stretch>
            </p:blipFill>
            <p:spPr>
              <a:xfrm>
                <a:off x="38267640" y="630936"/>
                <a:ext cx="4315968" cy="4218156"/>
              </a:xfrm>
              <a:prstGeom prst="rect">
                <a:avLst/>
              </a:prstGeom>
            </p:spPr>
          </p:pic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/>
  <p:txStyles>
    <p:titleStyle>
      <a:lvl1pPr algn="l" defTabSz="1881012" rtl="0" eaLnBrk="1" latinLnBrk="0" hangingPunct="1">
        <a:spcBef>
          <a:spcPct val="0"/>
        </a:spcBef>
        <a:buNone/>
        <a:defRPr sz="7200" b="1" kern="1200" baseline="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1410759" indent="-1410759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accent2"/>
          </a:solidFill>
          <a:latin typeface="Arial"/>
          <a:ea typeface="+mn-ea"/>
          <a:cs typeface="Arial"/>
        </a:defRPr>
      </a:lvl1pPr>
      <a:lvl2pPr marL="3056645" indent="-1175633" algn="l" defTabSz="1881012" rtl="0" eaLnBrk="1" latinLnBrk="0" hangingPunct="1">
        <a:spcBef>
          <a:spcPct val="20000"/>
        </a:spcBef>
        <a:buFont typeface="Arial"/>
        <a:buChar char="–"/>
        <a:defRPr sz="7400" kern="1200">
          <a:solidFill>
            <a:schemeClr val="accent2"/>
          </a:solidFill>
          <a:latin typeface="Arial"/>
          <a:ea typeface="+mn-ea"/>
          <a:cs typeface="Arial"/>
        </a:defRPr>
      </a:lvl2pPr>
      <a:lvl3pPr marL="4702531" indent="-940506" algn="l" defTabSz="1881012" rtl="0" eaLnBrk="1" latinLnBrk="0" hangingPunct="1">
        <a:spcBef>
          <a:spcPct val="20000"/>
        </a:spcBef>
        <a:buFont typeface="Arial"/>
        <a:buChar char="•"/>
        <a:defRPr sz="6600" kern="1200">
          <a:solidFill>
            <a:schemeClr val="accent2"/>
          </a:solidFill>
          <a:latin typeface="Arial"/>
          <a:ea typeface="+mn-ea"/>
          <a:cs typeface="Arial"/>
        </a:defRPr>
      </a:lvl3pPr>
      <a:lvl4pPr marL="6583543" indent="-940506" algn="l" defTabSz="1881012" rtl="0" eaLnBrk="1" latinLnBrk="0" hangingPunct="1">
        <a:spcBef>
          <a:spcPct val="20000"/>
        </a:spcBef>
        <a:buFont typeface="Arial"/>
        <a:buChar char="–"/>
        <a:defRPr sz="5800" kern="1200">
          <a:solidFill>
            <a:schemeClr val="accent2"/>
          </a:solidFill>
          <a:latin typeface="Arial"/>
          <a:ea typeface="+mn-ea"/>
          <a:cs typeface="Arial"/>
        </a:defRPr>
      </a:lvl4pPr>
      <a:lvl5pPr marL="8464555" indent="-940506" algn="l" defTabSz="1881012" rtl="0" eaLnBrk="1" latinLnBrk="0" hangingPunct="1">
        <a:spcBef>
          <a:spcPct val="20000"/>
        </a:spcBef>
        <a:buFont typeface="Arial"/>
        <a:buChar char="»"/>
        <a:defRPr sz="5800" kern="1200">
          <a:solidFill>
            <a:schemeClr val="accent2"/>
          </a:solidFill>
          <a:latin typeface="Arial"/>
          <a:ea typeface="+mn-ea"/>
          <a:cs typeface="Arial"/>
        </a:defRPr>
      </a:lvl5pPr>
      <a:lvl6pPr marL="10345567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580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07592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5988604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1pPr>
      <a:lvl2pPr marL="1881012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3762024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5643037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049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9405061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6pPr>
      <a:lvl7pPr marL="11286073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7pPr>
      <a:lvl8pPr marL="13167086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5048098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gi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68100" y="1166637"/>
            <a:ext cx="33364903" cy="3308598"/>
          </a:xfrm>
          <a:prstGeom prst="rect">
            <a:avLst/>
          </a:prstGeom>
          <a:noFill/>
        </p:spPr>
        <p:txBody>
          <a:bodyPr wrap="none" lIns="0" rIns="0" bIns="0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analysis of tree distribution and spatial variation of soil respiration in a </a:t>
            </a:r>
            <a:endParaRPr lang="en-US" sz="8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8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mid-Atlantic</a:t>
            </a:r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temperate deciduous </a:t>
            </a:r>
            <a:r>
              <a:rPr lang="en-US" sz="8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endParaRPr lang="en-US" sz="96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5200" baseline="0" dirty="0" smtClean="0">
                <a:solidFill>
                  <a:schemeClr val="bg1"/>
                </a:solidFill>
                <a:latin typeface="Arial"/>
                <a:cs typeface="Arial"/>
              </a:rPr>
              <a:t>Stephanie C. Pennington, Ben Bond-Lamberty</a:t>
            </a:r>
            <a:endParaRPr lang="en-US" sz="5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4343400" y="28117800"/>
            <a:ext cx="9144000" cy="2286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baseline="0" dirty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File Name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  //</a:t>
            </a:r>
            <a:r>
              <a:rPr lang="en-US" sz="1200" baseline="0" dirty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  File Date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rPr>
              <a:t> //  PNNL-SA-#####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1600" y="6355080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600" dirty="0" smtClean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lang="en-US" sz="5400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71600" y="9351679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600" dirty="0" smtClean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US" sz="5400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71600" y="21694245"/>
            <a:ext cx="50689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600" dirty="0" smtClean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endParaRPr lang="en-US" sz="5400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217178" y="9543959"/>
            <a:ext cx="4193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600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1600" y="7311231"/>
            <a:ext cx="397138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study investigates </a:t>
            </a:r>
            <a:r>
              <a:rPr lang="en-US" sz="4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potential correlation between tree distribution and </a:t>
            </a:r>
            <a:r>
              <a:rPr lang="en-US" sz="44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400" baseline="-25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44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a mid-Atlantic, temperate deciduous forest, measuring soil respiration along salinity and elevation gradients at three coastal locations 1 km apart</a:t>
            </a:r>
            <a:r>
              <a:rPr lang="en-US" sz="44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44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9339284" y="9714673"/>
            <a:ext cx="4722539" cy="2090412"/>
            <a:chOff x="9143341" y="11505717"/>
            <a:chExt cx="4722539" cy="2090412"/>
          </a:xfrm>
        </p:grpSpPr>
        <p:pic>
          <p:nvPicPr>
            <p:cNvPr id="1028" name="Picture 4" descr="Image result for map of maryland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3341" y="11505717"/>
              <a:ext cx="4248804" cy="2090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5-Point Star 12"/>
            <p:cNvSpPr/>
            <p:nvPr/>
          </p:nvSpPr>
          <p:spPr>
            <a:xfrm>
              <a:off x="11901184" y="12377129"/>
              <a:ext cx="104892" cy="109085"/>
            </a:xfrm>
            <a:prstGeom prst="star5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12042250" y="12264887"/>
              <a:ext cx="771277" cy="166784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2763077" y="12132835"/>
              <a:ext cx="11028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Edgewater, MD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161146" y="10817255"/>
            <a:ext cx="983973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Respiration from soil is a large part of the global carbon cycle and ecosystem</a:t>
            </a:r>
            <a:endParaRPr lang="en-US" sz="3200" dirty="0" smtClean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also is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poorly understood spatially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chose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mid-Atlantic, temperate, deciduous forest at the Smithsonian Environmental Research Center in Edgewater, MD, USA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(see map) </a:t>
            </a:r>
            <a:endParaRPr lang="en-US" sz="3200" dirty="0" smtClean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71600" y="23494770"/>
            <a:ext cx="12219987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Soil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respiration, along with temperature and moisture, was measured using </a:t>
            </a: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infrared gas analyzer (LI-8100A, LI-COR Inc., Lincoln, NE) with a 20 cm soil chamber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attached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Measurements were taken every 10-14 days (Figure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  <a:endParaRPr lang="en-US" sz="3200" dirty="0" smtClean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Distance </a:t>
            </a: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center of each collar to surrounding trees within a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 </a:t>
            </a: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meter radius was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recorded, as well is DBH and species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used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</a:t>
            </a: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examine the effect of tree proximity on </a:t>
            </a:r>
            <a:r>
              <a:rPr lang="en-US" sz="3200" i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3200" baseline="-25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3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both the growing and dormant </a:t>
            </a: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seasons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C7176B8B-F3C7-4AA4-A967-17634C642BED" descr="C7176B8B-F3C7-4AA4-A967-17634C642B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74" y="16973644"/>
            <a:ext cx="4926004" cy="3694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5232052" y="13007466"/>
            <a:ext cx="5427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</a:t>
            </a:r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|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site characteristics, including location (longitude, latitude), basal area (BA), tree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density. Values </a:t>
            </a:r>
            <a:r>
              <a:rPr lang="en-US" sz="1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mean ± standard deviation of N=3 800 m</a:t>
            </a:r>
            <a:r>
              <a:rPr lang="en-US" sz="1600" baseline="30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plots.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6217178" y="24602262"/>
            <a:ext cx="13370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600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CONCLUSIONS + FUTURE WORK</a:t>
            </a:r>
            <a:endParaRPr lang="en-US" spc="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4620287" y="13838463"/>
            <a:ext cx="10650071" cy="4996409"/>
          </a:xfrm>
          <a:prstGeom prst="roundRect">
            <a:avLst/>
          </a:prstGeom>
          <a:gradFill flip="none" rotWithShape="1">
            <a:gsLst>
              <a:gs pos="0">
                <a:schemeClr val="tx2">
                  <a:tint val="66000"/>
                  <a:satMod val="160000"/>
                </a:schemeClr>
              </a:gs>
              <a:gs pos="50000">
                <a:schemeClr val="tx2">
                  <a:tint val="44500"/>
                  <a:satMod val="160000"/>
                </a:schemeClr>
              </a:gs>
              <a:gs pos="100000">
                <a:schemeClr val="tx2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4949856" y="14385845"/>
            <a:ext cx="99909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sz="28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hypothesize…</a:t>
            </a:r>
          </a:p>
          <a:p>
            <a:pPr marL="571500" indent="-571500" algn="just" fontAlgn="base">
              <a:buAutoNum type="romanLcParenBoth"/>
            </a:pPr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8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amount of basal area close to </a:t>
            </a:r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collars </a:t>
            </a:r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would </a:t>
            </a:r>
            <a:r>
              <a:rPr lang="en-US" sz="28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exert a significant and positive effect on measured </a:t>
            </a:r>
            <a:r>
              <a:rPr lang="en-US" sz="2800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800" baseline="-25000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the effects of abiotic </a:t>
            </a:r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drivers</a:t>
            </a:r>
          </a:p>
          <a:p>
            <a:pPr marL="571500" indent="-571500" algn="just" fontAlgn="base">
              <a:buAutoNum type="romanLcParenBoth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effect would occur in the growing season, but not in the dormant season,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</a:p>
          <a:p>
            <a:pPr marL="571500" indent="-571500" algn="just" fontAlgn="base">
              <a:buAutoNum type="romanLcParenBoth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his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effect would be stronger in moisture-limited times of the year, when trees maintained access to deep soil moisture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357661"/>
              </p:ext>
            </p:extLst>
          </p:nvPr>
        </p:nvGraphicFramePr>
        <p:xfrm>
          <a:off x="15232052" y="10876273"/>
          <a:ext cx="5314801" cy="191411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073037"/>
                <a:gridCol w="1073037"/>
                <a:gridCol w="1660866"/>
                <a:gridCol w="1507861"/>
              </a:tblGrid>
              <a:tr h="457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Site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Salinity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Trees 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(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ha</a:t>
                      </a:r>
                      <a:r>
                        <a:rPr lang="en-US" sz="2000" baseline="30000" dirty="0" smtClean="0">
                          <a:solidFill>
                            <a:schemeClr val="accent2"/>
                          </a:solidFill>
                        </a:rPr>
                        <a:t>-1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)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lvl="0" indent="0" algn="l" defTabSz="1881012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BA 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(m</a:t>
                      </a:r>
                      <a:r>
                        <a:rPr lang="en-US" sz="2000" baseline="30000" dirty="0" smtClean="0">
                          <a:solidFill>
                            <a:schemeClr val="accent2"/>
                          </a:solidFill>
                        </a:rPr>
                        <a:t>2 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ha</a:t>
                      </a:r>
                      <a:r>
                        <a:rPr lang="en-US" sz="2000" baseline="30000" dirty="0" smtClean="0">
                          <a:solidFill>
                            <a:schemeClr val="accent2"/>
                          </a:solidFill>
                        </a:rPr>
                        <a:t>-1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)</a:t>
                      </a:r>
                      <a:endParaRPr lang="en-US" sz="2000" b="1" dirty="0" smtClean="0">
                        <a:solidFill>
                          <a:schemeClr val="accent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</a:tr>
              <a:tr h="45720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SERC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High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637.5 ± 57.3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44.6 ± 4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516164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SERC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Medium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529.2 ± 93.8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40.4 ± 6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483549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SERC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Low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smtClean="0">
                          <a:solidFill>
                            <a:schemeClr val="accent2"/>
                          </a:solidFill>
                          <a:effectLst/>
                        </a:rPr>
                        <a:t>806.9 ± 180.7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34.5 ± 7.8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772518"/>
              </p:ext>
            </p:extLst>
          </p:nvPr>
        </p:nvGraphicFramePr>
        <p:xfrm>
          <a:off x="15962508" y="19588338"/>
          <a:ext cx="7151915" cy="2844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530577"/>
                <a:gridCol w="1330189"/>
                <a:gridCol w="1430383"/>
                <a:gridCol w="1430383"/>
                <a:gridCol w="1430383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Variable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Estimate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SE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Statistic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P-value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(Intercept)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-0.413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0.213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-1.940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0.053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Temp 5cm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0.025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0.008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3.123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0.002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Temp 20cm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0.065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0.008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7.753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0.000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Soil Moisture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3.609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1.068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3.380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0.001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I(SM^2)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-6.416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1.506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-4.259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0.000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 smtClean="0">
                          <a:solidFill>
                            <a:schemeClr val="accent2"/>
                          </a:solidFill>
                          <a:effectLst/>
                        </a:rPr>
                        <a:t>Basal Area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0.191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0.069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>
                          <a:solidFill>
                            <a:schemeClr val="accent2"/>
                          </a:solidFill>
                          <a:effectLst/>
                        </a:rPr>
                        <a:t>2.754</a:t>
                      </a:r>
                      <a:endParaRPr lang="en-US" sz="200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0.006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0800" marR="50800" marT="50800" marB="50800"/>
                </a:tc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14856350" y="28343938"/>
            <a:ext cx="8405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 |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flux over time from April 2018 to November 2018 for four control collars at nine sites of varying salinity and elevation levels.</a:t>
            </a:r>
            <a:endParaRPr lang="en-US" sz="16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640015" y="13341023"/>
            <a:ext cx="5041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2 |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Cumulative basal area for each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collar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 to 15 meters; the color indicated number of trees at each distance.</a:t>
            </a:r>
            <a:endParaRPr lang="en-US" sz="14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119366" y="23200112"/>
            <a:ext cx="5041299" cy="58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3 |</a:t>
            </a:r>
            <a:r>
              <a:rPr lang="en-US" sz="1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Significance of basal area at each distance from center of collar.</a:t>
            </a:r>
            <a:endParaRPr lang="en-US" sz="14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270358" y="23462461"/>
            <a:ext cx="7325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 2 |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m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odel </a:t>
            </a:r>
            <a:r>
              <a:rPr lang="en-US" sz="16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 statistics for each variable.</a:t>
            </a:r>
            <a:endParaRPr lang="en-US" sz="14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7" name="BA95E5CC-C38D-4703-9AF7-B0987C7CA2CA" descr="BA95E5CC-C38D-4703-9AF7-B0987C7CA2C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5629" y="15450183"/>
            <a:ext cx="3164140" cy="237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792134" y="19110978"/>
            <a:ext cx="3236225" cy="242716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6217178" y="25659172"/>
            <a:ext cx="112603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Basal area is positively correlated with flux within 5 meters of the soil collars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Spatial structure of the forest should be taken into account when sampling CO2 flux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plan to subset the flux data to compare between growing season, dormant season, and moisture-limited times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620287" y="22936124"/>
            <a:ext cx="8641471" cy="5333022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6611278" y="16783321"/>
            <a:ext cx="1325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Flux = Temp</a:t>
            </a:r>
            <a:r>
              <a:rPr lang="en-US" sz="3600" i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20 cm </a:t>
            </a:r>
            <a:r>
              <a:rPr 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+ Temp</a:t>
            </a:r>
            <a:r>
              <a:rPr lang="en-US" sz="3600" i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5 cm </a:t>
            </a:r>
            <a:r>
              <a:rPr 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+ SMoisture</a:t>
            </a:r>
            <a:r>
              <a:rPr lang="en-US" sz="3600" i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US" sz="3600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SMoisture</a:t>
            </a:r>
            <a:r>
              <a:rPr lang="en-US" sz="3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 + BA </a:t>
            </a:r>
            <a:r>
              <a:rPr lang="en-US" sz="3600" i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028674" y="10829955"/>
            <a:ext cx="10611341" cy="58951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181673" y="17087811"/>
            <a:ext cx="10499641" cy="583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5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PNNL Brand Theme 2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462864-7FA0-4806-A13D-98B0B71F2F97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7D1A07C-1094-49C2-9AB3-79BB4C7250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E9C2E7-B7F9-44F3-82C3-E7590F39AD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1963</TotalTime>
  <Words>640</Words>
  <Application>Microsoft Office PowerPoint</Application>
  <PresentationFormat>Custom</PresentationFormat>
  <Paragraphs>87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Theme</vt:lpstr>
      <vt:lpstr>PowerPoint Presentation</vt:lpstr>
    </vt:vector>
  </TitlesOfParts>
  <Company>Pacific Northwest National Laboratory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DeGraaf</dc:creator>
  <cp:lastModifiedBy>Pennington, Stephanie C</cp:lastModifiedBy>
  <cp:revision>65</cp:revision>
  <cp:lastPrinted>2018-12-03T20:18:30Z</cp:lastPrinted>
  <dcterms:created xsi:type="dcterms:W3CDTF">2012-03-28T22:56:11Z</dcterms:created>
  <dcterms:modified xsi:type="dcterms:W3CDTF">2018-12-03T21:25:26Z</dcterms:modified>
</cp:coreProperties>
</file>

<file path=docProps/thumbnail.jpeg>
</file>